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6" r:id="rId3"/>
    <p:sldId id="306" r:id="rId4"/>
    <p:sldId id="310" r:id="rId5"/>
    <p:sldId id="311" r:id="rId6"/>
    <p:sldId id="305" r:id="rId7"/>
    <p:sldId id="299" r:id="rId8"/>
    <p:sldId id="281" r:id="rId9"/>
    <p:sldId id="304" r:id="rId10"/>
    <p:sldId id="313" r:id="rId11"/>
    <p:sldId id="314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7" autoAdjust="0"/>
    <p:restoredTop sz="94719" autoAdjust="0"/>
  </p:normalViewPr>
  <p:slideViewPr>
    <p:cSldViewPr>
      <p:cViewPr varScale="1">
        <p:scale>
          <a:sx n="41" d="100"/>
          <a:sy n="41" d="100"/>
        </p:scale>
        <p:origin x="-1290" y="-114"/>
      </p:cViewPr>
      <p:guideLst>
        <p:guide orient="horz" pos="935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CE9AC-ECC4-46ED-BB1D-C52E429A6F8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109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50FBB-89AE-482B-940D-E4B9EC5A70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1923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5B8AE-B00A-4CC7-B02C-667E8E2E4D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1488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5550A5-47A0-4685-A453-D32BB46893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6940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69AE25-BCE1-4D97-B527-AA69EE47D7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8799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6C80-45AB-41C6-A16D-B012ED586C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029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47A4A-7732-4D35-8DBD-7C48A2FB71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651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A6BA6-5495-4852-9B20-7B4C4785800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279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0A432-7534-40B1-8CD1-68C844811C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737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BDB4F-6A85-42C3-9E2E-296BC67F35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044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20276-CD96-4BA3-8CF9-3C2FF4545E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76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7A7B4-7ECA-45AD-8ED1-84FB09C377A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272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66625-44FE-4AC6-B7A3-0AC9379A171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57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roonen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6DBFEA-3129-43E8-9FEB-44A2980BAB07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0357" name="Picture 5" descr="公司图标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46088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u5(1)_party.m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u5(1)_1a.mp3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u5(1)_2a.mp3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968375" y="2362200"/>
            <a:ext cx="7443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>
                <a:solidFill>
                  <a:srgbClr val="000000"/>
                </a:solidFill>
              </a:rPr>
              <a:t>Unit5 Can you come to my party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76200" y="6202363"/>
            <a:ext cx="4648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黑体" pitchFamily="49" charset="-122"/>
                <a:ea typeface="黑体" pitchFamily="49" charset="-122"/>
              </a:rPr>
              <a:t>八年级年级英语上册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525588" y="137477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8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1246188" y="1341438"/>
            <a:ext cx="2030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Speaking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97291" name="Picture 11" descr="invitation for party 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401888"/>
            <a:ext cx="2286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2" name="Picture 12" descr="invitation for party 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195638"/>
            <a:ext cx="2879725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3" name="Picture 13" descr="invitation for party 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447925"/>
            <a:ext cx="2478087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4" name="Picture 14" descr="灵活运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2447925" cy="8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525588" y="137477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8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246188" y="1341438"/>
            <a:ext cx="2030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Speaking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98312" name="Picture 8" descr="invitation for party 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159000"/>
            <a:ext cx="1835150" cy="371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13" name="Picture 9" descr="invitation for part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205038"/>
            <a:ext cx="2308225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14" name="Picture 10" descr="invitation_humor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068638"/>
            <a:ext cx="298291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15" name="Picture 11" descr="灵活运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2447925" cy="8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555750"/>
            <a:ext cx="4462463" cy="72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sz="3200" b="1">
                <a:solidFill>
                  <a:schemeClr val="tx1"/>
                </a:solidFill>
                <a:latin typeface="Times New Roman" pitchFamily="18" charset="0"/>
              </a:rPr>
              <a:t>What are they doing?</a:t>
            </a:r>
          </a:p>
        </p:txBody>
      </p:sp>
      <p:pic>
        <p:nvPicPr>
          <p:cNvPr id="56343" name="Picture 23" descr="视频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08275"/>
            <a:ext cx="75882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4" name="Picture 24" descr="snap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549525"/>
            <a:ext cx="4614862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5" name="Picture 25" descr="知识导入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2408238" cy="83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258888" y="1341438"/>
            <a:ext cx="2376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Sentences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974725" y="1781175"/>
            <a:ext cx="6334125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3200" b="1">
                <a:latin typeface="Times New Roman" pitchFamily="18" charset="0"/>
              </a:rPr>
              <a:t>Why can’t they come to the party?</a:t>
            </a:r>
          </a:p>
        </p:txBody>
      </p:sp>
      <p:pic>
        <p:nvPicPr>
          <p:cNvPr id="90122" name="Picture 10" descr="study for a 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2492375"/>
            <a:ext cx="2341562" cy="309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3" name="Picture 11" descr="see doctor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565400"/>
            <a:ext cx="3024187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476375" y="5661025"/>
            <a:ext cx="2447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study for a test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5076825" y="5661025"/>
            <a:ext cx="2276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see the doctor</a:t>
            </a:r>
          </a:p>
        </p:txBody>
      </p:sp>
      <p:pic>
        <p:nvPicPr>
          <p:cNvPr id="90126" name="Picture 14" descr="知识介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24145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  <p:bldP spid="90121" grpId="0"/>
      <p:bldP spid="90124" grpId="0"/>
      <p:bldP spid="90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258888" y="1341438"/>
            <a:ext cx="2376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Sentences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94219" name="Picture 11" descr="hava a piano lesso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0028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1041400" y="5345113"/>
            <a:ext cx="3098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have a piano lesson</a:t>
            </a:r>
          </a:p>
        </p:txBody>
      </p:sp>
      <p:pic>
        <p:nvPicPr>
          <p:cNvPr id="94221" name="Picture 13" descr="cin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798763"/>
            <a:ext cx="3744912" cy="235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5364163" y="5286375"/>
            <a:ext cx="26241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go to the movies</a:t>
            </a:r>
          </a:p>
        </p:txBody>
      </p:sp>
      <p:pic>
        <p:nvPicPr>
          <p:cNvPr id="94223" name="Picture 15" descr="知识介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24145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0" grpId="0"/>
      <p:bldP spid="942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258888" y="1341438"/>
            <a:ext cx="2376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Sentences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95242" name="Picture 10" descr="help my mother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44675"/>
            <a:ext cx="2439987" cy="347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1116013" y="5300663"/>
            <a:ext cx="25955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help my mother</a:t>
            </a:r>
          </a:p>
        </p:txBody>
      </p:sp>
      <p:pic>
        <p:nvPicPr>
          <p:cNvPr id="95244" name="Picture 12" descr="play socc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417763"/>
            <a:ext cx="4206875" cy="281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222875" y="5335588"/>
            <a:ext cx="1870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play soccer</a:t>
            </a:r>
          </a:p>
        </p:txBody>
      </p:sp>
      <p:pic>
        <p:nvPicPr>
          <p:cNvPr id="95246" name="Picture 14" descr="知识介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2414588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3" grpId="0"/>
      <p:bldP spid="952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1116013" y="1341438"/>
            <a:ext cx="2054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Listening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89092" name="Picture 4" descr="sound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1989138"/>
            <a:ext cx="633413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37" name="Rectangle 49"/>
          <p:cNvSpPr>
            <a:spLocks noChangeArrowheads="1"/>
          </p:cNvSpPr>
          <p:nvPr/>
        </p:nvSpPr>
        <p:spPr bwMode="auto">
          <a:xfrm>
            <a:off x="881063" y="1879600"/>
            <a:ext cx="621188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Say why they can’t go to the party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after listening.</a:t>
            </a: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>
              <a:latin typeface="Times New Roman" pitchFamily="18" charset="0"/>
            </a:endParaRPr>
          </a:p>
        </p:txBody>
      </p:sp>
      <p:sp>
        <p:nvSpPr>
          <p:cNvPr id="89138" name="Text Box 50"/>
          <p:cNvSpPr txBox="1">
            <a:spLocks noChangeArrowheads="1"/>
          </p:cNvSpPr>
          <p:nvPr/>
        </p:nvSpPr>
        <p:spPr bwMode="auto">
          <a:xfrm>
            <a:off x="2535238" y="3054350"/>
            <a:ext cx="815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Kay</a:t>
            </a:r>
          </a:p>
        </p:txBody>
      </p:sp>
      <p:sp>
        <p:nvSpPr>
          <p:cNvPr id="89139" name="Text Box 51"/>
          <p:cNvSpPr txBox="1">
            <a:spLocks noChangeArrowheads="1"/>
          </p:cNvSpPr>
          <p:nvPr/>
        </p:nvSpPr>
        <p:spPr bwMode="auto">
          <a:xfrm>
            <a:off x="2459038" y="3773488"/>
            <a:ext cx="776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Ted</a:t>
            </a:r>
          </a:p>
        </p:txBody>
      </p:sp>
      <p:sp>
        <p:nvSpPr>
          <p:cNvPr id="89140" name="Text Box 52"/>
          <p:cNvSpPr txBox="1">
            <a:spLocks noChangeArrowheads="1"/>
          </p:cNvSpPr>
          <p:nvPr/>
        </p:nvSpPr>
        <p:spPr bwMode="auto">
          <a:xfrm>
            <a:off x="2306638" y="4422775"/>
            <a:ext cx="1411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Antonia</a:t>
            </a:r>
          </a:p>
        </p:txBody>
      </p:sp>
      <p:sp>
        <p:nvSpPr>
          <p:cNvPr id="89141" name="Text Box 53"/>
          <p:cNvSpPr txBox="1">
            <a:spLocks noChangeArrowheads="1"/>
          </p:cNvSpPr>
          <p:nvPr/>
        </p:nvSpPr>
        <p:spPr bwMode="auto">
          <a:xfrm>
            <a:off x="2459038" y="5214938"/>
            <a:ext cx="815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Tim</a:t>
            </a:r>
          </a:p>
        </p:txBody>
      </p:sp>
      <p:sp>
        <p:nvSpPr>
          <p:cNvPr id="89142" name="Text Box 54"/>
          <p:cNvSpPr txBox="1">
            <a:spLocks noChangeArrowheads="1"/>
          </p:cNvSpPr>
          <p:nvPr/>
        </p:nvSpPr>
        <p:spPr bwMode="auto">
          <a:xfrm>
            <a:off x="2306638" y="5862638"/>
            <a:ext cx="125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Wilson</a:t>
            </a:r>
          </a:p>
        </p:txBody>
      </p:sp>
      <p:sp>
        <p:nvSpPr>
          <p:cNvPr id="89143" name="Text Box 55"/>
          <p:cNvSpPr txBox="1">
            <a:spLocks noChangeArrowheads="1"/>
          </p:cNvSpPr>
          <p:nvPr/>
        </p:nvSpPr>
        <p:spPr bwMode="auto">
          <a:xfrm>
            <a:off x="3994150" y="3054350"/>
            <a:ext cx="309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u="sng">
                <a:solidFill>
                  <a:schemeClr val="accent2"/>
                </a:solidFill>
                <a:latin typeface="Times New Roman" pitchFamily="18" charset="0"/>
              </a:rPr>
              <a:t>have a piano lesson</a:t>
            </a:r>
          </a:p>
        </p:txBody>
      </p:sp>
      <p:sp>
        <p:nvSpPr>
          <p:cNvPr id="89144" name="Text Box 56"/>
          <p:cNvSpPr txBox="1">
            <a:spLocks noChangeArrowheads="1"/>
          </p:cNvSpPr>
          <p:nvPr/>
        </p:nvSpPr>
        <p:spPr bwMode="auto">
          <a:xfrm>
            <a:off x="3994150" y="3773488"/>
            <a:ext cx="2635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u="sng">
                <a:solidFill>
                  <a:schemeClr val="accent2"/>
                </a:solidFill>
                <a:latin typeface="Times New Roman" pitchFamily="18" charset="0"/>
              </a:rPr>
              <a:t>help my parents</a:t>
            </a:r>
          </a:p>
        </p:txBody>
      </p:sp>
      <p:sp>
        <p:nvSpPr>
          <p:cNvPr id="89145" name="Text Box 57"/>
          <p:cNvSpPr txBox="1">
            <a:spLocks noChangeArrowheads="1"/>
          </p:cNvSpPr>
          <p:nvPr/>
        </p:nvSpPr>
        <p:spPr bwMode="auto">
          <a:xfrm>
            <a:off x="3994150" y="4422775"/>
            <a:ext cx="2278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u="sng">
                <a:solidFill>
                  <a:schemeClr val="accent2"/>
                </a:solidFill>
                <a:latin typeface="Times New Roman" pitchFamily="18" charset="0"/>
              </a:rPr>
              <a:t>visit my uncle</a:t>
            </a:r>
          </a:p>
        </p:txBody>
      </p:sp>
      <p:sp>
        <p:nvSpPr>
          <p:cNvPr id="89146" name="Text Box 58"/>
          <p:cNvSpPr txBox="1">
            <a:spLocks noChangeArrowheads="1"/>
          </p:cNvSpPr>
          <p:nvPr/>
        </p:nvSpPr>
        <p:spPr bwMode="auto">
          <a:xfrm>
            <a:off x="3994150" y="5141913"/>
            <a:ext cx="2447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u="sng">
                <a:solidFill>
                  <a:schemeClr val="accent2"/>
                </a:solidFill>
                <a:latin typeface="Times New Roman" pitchFamily="18" charset="0"/>
              </a:rPr>
              <a:t>study for a test</a:t>
            </a:r>
          </a:p>
        </p:txBody>
      </p:sp>
      <p:sp>
        <p:nvSpPr>
          <p:cNvPr id="89147" name="Text Box 59"/>
          <p:cNvSpPr txBox="1">
            <a:spLocks noChangeArrowheads="1"/>
          </p:cNvSpPr>
          <p:nvPr/>
        </p:nvSpPr>
        <p:spPr bwMode="auto">
          <a:xfrm>
            <a:off x="3922713" y="5805488"/>
            <a:ext cx="2565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u="sng">
                <a:solidFill>
                  <a:schemeClr val="accent2"/>
                </a:solidFill>
                <a:latin typeface="Times New Roman" pitchFamily="18" charset="0"/>
              </a:rPr>
              <a:t>go to the doctor</a:t>
            </a:r>
          </a:p>
        </p:txBody>
      </p:sp>
      <p:pic>
        <p:nvPicPr>
          <p:cNvPr id="89148" name="Picture 60" descr="知识练习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408237" cy="1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9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137" grpId="0"/>
      <p:bldP spid="89138" grpId="0"/>
      <p:bldP spid="89139" grpId="0"/>
      <p:bldP spid="89140" grpId="0"/>
      <p:bldP spid="89141" grpId="0"/>
      <p:bldP spid="89142" grpId="0"/>
      <p:bldP spid="89143" grpId="0"/>
      <p:bldP spid="89144" grpId="0"/>
      <p:bldP spid="89145" grpId="0"/>
      <p:bldP spid="89146" grpId="0"/>
      <p:bldP spid="89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116013" y="1341438"/>
            <a:ext cx="2054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Listening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81924" name="Picture 4" descr="sound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8" y="1989138"/>
            <a:ext cx="63341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7" name="Rectangle 57"/>
          <p:cNvSpPr>
            <a:spLocks noChangeArrowheads="1"/>
          </p:cNvSpPr>
          <p:nvPr/>
        </p:nvSpPr>
        <p:spPr bwMode="auto">
          <a:xfrm>
            <a:off x="830263" y="1844675"/>
            <a:ext cx="65500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Match the persons and the reasons why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they can’t go to the party.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2800" b="1">
              <a:latin typeface="Times New Roman" pitchFamily="18" charset="0"/>
            </a:endParaRPr>
          </a:p>
        </p:txBody>
      </p:sp>
      <p:grpSp>
        <p:nvGrpSpPr>
          <p:cNvPr id="81989" name="Group 69"/>
          <p:cNvGrpSpPr>
            <a:grpSpLocks/>
          </p:cNvGrpSpPr>
          <p:nvPr/>
        </p:nvGrpSpPr>
        <p:grpSpPr bwMode="auto">
          <a:xfrm>
            <a:off x="517525" y="2909888"/>
            <a:ext cx="8302625" cy="3343275"/>
            <a:chOff x="326" y="1833"/>
            <a:chExt cx="5230" cy="2106"/>
          </a:xfrm>
        </p:grpSpPr>
        <p:sp>
          <p:nvSpPr>
            <p:cNvPr id="81978" name="Text Box 58"/>
            <p:cNvSpPr txBox="1">
              <a:spLocks noChangeArrowheads="1"/>
            </p:cNvSpPr>
            <p:nvPr/>
          </p:nvSpPr>
          <p:spPr bwMode="auto">
            <a:xfrm>
              <a:off x="634" y="1833"/>
              <a:ext cx="4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Jeff</a:t>
              </a:r>
            </a:p>
          </p:txBody>
        </p:sp>
        <p:sp>
          <p:nvSpPr>
            <p:cNvPr id="81979" name="Text Box 59"/>
            <p:cNvSpPr txBox="1">
              <a:spLocks noChangeArrowheads="1"/>
            </p:cNvSpPr>
            <p:nvPr/>
          </p:nvSpPr>
          <p:spPr bwMode="auto">
            <a:xfrm>
              <a:off x="521" y="2209"/>
              <a:ext cx="6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Mary</a:t>
              </a:r>
            </a:p>
          </p:txBody>
        </p:sp>
        <p:sp>
          <p:nvSpPr>
            <p:cNvPr id="81980" name="Text Box 60"/>
            <p:cNvSpPr txBox="1">
              <a:spLocks noChangeArrowheads="1"/>
            </p:cNvSpPr>
            <p:nvPr/>
          </p:nvSpPr>
          <p:spPr bwMode="auto">
            <a:xfrm>
              <a:off x="384" y="2614"/>
              <a:ext cx="9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May Lee</a:t>
              </a:r>
            </a:p>
          </p:txBody>
        </p:sp>
        <p:sp>
          <p:nvSpPr>
            <p:cNvPr id="81981" name="Text Box 61"/>
            <p:cNvSpPr txBox="1">
              <a:spLocks noChangeArrowheads="1"/>
            </p:cNvSpPr>
            <p:nvPr/>
          </p:nvSpPr>
          <p:spPr bwMode="auto">
            <a:xfrm>
              <a:off x="468" y="3194"/>
              <a:ext cx="5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Paul</a:t>
              </a:r>
            </a:p>
          </p:txBody>
        </p:sp>
        <p:sp>
          <p:nvSpPr>
            <p:cNvPr id="81982" name="Text Box 62"/>
            <p:cNvSpPr txBox="1">
              <a:spLocks noChangeArrowheads="1"/>
            </p:cNvSpPr>
            <p:nvPr/>
          </p:nvSpPr>
          <p:spPr bwMode="auto">
            <a:xfrm>
              <a:off x="326" y="3601"/>
              <a:ext cx="8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Claudia</a:t>
              </a:r>
            </a:p>
          </p:txBody>
        </p:sp>
        <p:sp>
          <p:nvSpPr>
            <p:cNvPr id="81983" name="Text Box 63"/>
            <p:cNvSpPr txBox="1">
              <a:spLocks noChangeArrowheads="1"/>
            </p:cNvSpPr>
            <p:nvPr/>
          </p:nvSpPr>
          <p:spPr bwMode="auto">
            <a:xfrm>
              <a:off x="1791" y="1833"/>
              <a:ext cx="360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I’m sorry, I have to help my mother.</a:t>
              </a:r>
            </a:p>
          </p:txBody>
        </p:sp>
        <p:sp>
          <p:nvSpPr>
            <p:cNvPr id="81984" name="Text Box 64"/>
            <p:cNvSpPr txBox="1">
              <a:spLocks noChangeArrowheads="1"/>
            </p:cNvSpPr>
            <p:nvPr/>
          </p:nvSpPr>
          <p:spPr bwMode="auto">
            <a:xfrm>
              <a:off x="1791" y="2196"/>
              <a:ext cx="29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I’m sorry, I’m playing soccer.</a:t>
              </a:r>
            </a:p>
          </p:txBody>
        </p:sp>
        <p:sp>
          <p:nvSpPr>
            <p:cNvPr id="81985" name="Text Box 65"/>
            <p:cNvSpPr txBox="1">
              <a:spLocks noChangeArrowheads="1"/>
            </p:cNvSpPr>
            <p:nvPr/>
          </p:nvSpPr>
          <p:spPr bwMode="auto">
            <a:xfrm>
              <a:off x="1791" y="2593"/>
              <a:ext cx="3765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I’m sorry, I have to go to my guitar lesson.</a:t>
              </a:r>
            </a:p>
          </p:txBody>
        </p:sp>
        <p:sp>
          <p:nvSpPr>
            <p:cNvPr id="81986" name="Text Box 66"/>
            <p:cNvSpPr txBox="1">
              <a:spLocks noChangeArrowheads="1"/>
            </p:cNvSpPr>
            <p:nvPr/>
          </p:nvSpPr>
          <p:spPr bwMode="auto">
            <a:xfrm>
              <a:off x="1800" y="3194"/>
              <a:ext cx="343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I’m sorry. I’m going to the movies.</a:t>
              </a:r>
            </a:p>
          </p:txBody>
        </p:sp>
        <p:sp>
          <p:nvSpPr>
            <p:cNvPr id="81987" name="Text Box 67"/>
            <p:cNvSpPr txBox="1">
              <a:spLocks noChangeArrowheads="1"/>
            </p:cNvSpPr>
            <p:nvPr/>
          </p:nvSpPr>
          <p:spPr bwMode="auto">
            <a:xfrm>
              <a:off x="1791" y="3612"/>
              <a:ext cx="333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I’m sorry. I have to visit my aunt.</a:t>
              </a:r>
            </a:p>
          </p:txBody>
        </p:sp>
      </p:grpSp>
      <p:sp>
        <p:nvSpPr>
          <p:cNvPr id="81990" name="Line 70"/>
          <p:cNvSpPr>
            <a:spLocks noChangeShapeType="1"/>
          </p:cNvSpPr>
          <p:nvPr/>
        </p:nvSpPr>
        <p:spPr bwMode="auto">
          <a:xfrm>
            <a:off x="1692275" y="3141663"/>
            <a:ext cx="1223963" cy="2808287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1" name="Line 71"/>
          <p:cNvSpPr>
            <a:spLocks noChangeShapeType="1"/>
          </p:cNvSpPr>
          <p:nvPr/>
        </p:nvSpPr>
        <p:spPr bwMode="auto">
          <a:xfrm flipV="1">
            <a:off x="2051050" y="3213100"/>
            <a:ext cx="865188" cy="1223963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2" name="Line 72"/>
          <p:cNvSpPr>
            <a:spLocks noChangeShapeType="1"/>
          </p:cNvSpPr>
          <p:nvPr/>
        </p:nvSpPr>
        <p:spPr bwMode="auto">
          <a:xfrm flipV="1">
            <a:off x="1835150" y="5332413"/>
            <a:ext cx="1081088" cy="617537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1993" name="Picture 73" descr="知识练习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408237" cy="1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7" grpId="0"/>
      <p:bldP spid="81990" grpId="0" animBg="1"/>
      <p:bldP spid="81991" grpId="0" animBg="1"/>
      <p:bldP spid="819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246188" y="1341438"/>
            <a:ext cx="2030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Speaking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936625" y="1773238"/>
            <a:ext cx="76676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You want to invite your friend Mary to a movie this week. See her schedule and make date.       </a:t>
            </a:r>
          </a:p>
          <a:p>
            <a:pPr>
              <a:spcBef>
                <a:spcPct val="20000"/>
              </a:spcBef>
            </a:pPr>
            <a:endParaRPr lang="en-US" altLang="zh-CN" sz="2800" b="1">
              <a:latin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en-US" altLang="zh-CN" sz="2800" b="1">
              <a:latin typeface="Times New Roman" pitchFamily="18" charset="0"/>
            </a:endParaRPr>
          </a:p>
        </p:txBody>
      </p:sp>
      <p:graphicFrame>
        <p:nvGraphicFramePr>
          <p:cNvPr id="50228" name="Group 52"/>
          <p:cNvGraphicFramePr>
            <a:graphicFrameLocks noGrp="1"/>
          </p:cNvGraphicFramePr>
          <p:nvPr/>
        </p:nvGraphicFramePr>
        <p:xfrm>
          <a:off x="955675" y="3317875"/>
          <a:ext cx="7288213" cy="2990850"/>
        </p:xfrm>
        <a:graphic>
          <a:graphicData uri="http://schemas.openxmlformats.org/drawingml/2006/table">
            <a:tbl>
              <a:tblPr/>
              <a:tblGrid>
                <a:gridCol w="3484563"/>
                <a:gridCol w="3803650"/>
              </a:tblGrid>
              <a:tr h="3905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From Monday to Friday: go to school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Monday evening: do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Thursday evening: help her parents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Tuesday evening: study for the math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Friday evening: Susan’s party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Wednesday evening: do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Saturday: free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Sunday: visit her uncle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21" name="Text Box 45"/>
          <p:cNvSpPr txBox="1">
            <a:spLocks noChangeArrowheads="1"/>
          </p:cNvSpPr>
          <p:nvPr/>
        </p:nvSpPr>
        <p:spPr bwMode="auto">
          <a:xfrm>
            <a:off x="3187700" y="2693988"/>
            <a:ext cx="26209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Eliza’s calendar</a:t>
            </a:r>
          </a:p>
        </p:txBody>
      </p:sp>
      <p:pic>
        <p:nvPicPr>
          <p:cNvPr id="50229" name="Picture 53" descr="知识练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408237" cy="1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50204" grpId="0"/>
      <p:bldP spid="50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525588" y="137477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8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8117" name="Text Box 53"/>
          <p:cNvSpPr txBox="1">
            <a:spLocks noChangeArrowheads="1"/>
          </p:cNvSpPr>
          <p:nvPr/>
        </p:nvSpPr>
        <p:spPr bwMode="auto">
          <a:xfrm>
            <a:off x="1246188" y="1341438"/>
            <a:ext cx="2030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zh-CN" sz="3200" b="1">
                <a:solidFill>
                  <a:schemeClr val="accent2"/>
                </a:solidFill>
                <a:latin typeface="Times New Roman" pitchFamily="18" charset="0"/>
              </a:rPr>
              <a:t> Speaking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8119" name="Rectangle 55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844675"/>
            <a:ext cx="3959225" cy="638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sz="3200" b="1">
                <a:solidFill>
                  <a:schemeClr val="tx1"/>
                </a:solidFill>
                <a:latin typeface="Times New Roman" pitchFamily="18" charset="0"/>
              </a:rPr>
              <a:t>Invitations for party</a:t>
            </a:r>
          </a:p>
        </p:txBody>
      </p:sp>
      <p:pic>
        <p:nvPicPr>
          <p:cNvPr id="88120" name="Picture 56" descr="birthday party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068638"/>
            <a:ext cx="2808287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21" name="Picture 57" descr="invitation for party 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65400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22" name="Picture 58" descr="invitation for party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924175"/>
            <a:ext cx="1770062" cy="306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123" name="Picture 59" descr="灵活运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2447925" cy="8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17" grpId="0"/>
      <p:bldP spid="88119" grpId="0"/>
    </p:bldLst>
  </p:timing>
</p:sld>
</file>

<file path=ppt/theme/theme1.xml><?xml version="1.0" encoding="utf-8"?>
<a:theme xmlns:a="http://schemas.openxmlformats.org/drawingml/2006/main" name="英语">
  <a:themeElements>
    <a:clrScheme name="英语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英语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英语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英语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英语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英语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英语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英语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英语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英语ppt标准</Template>
  <TotalTime>1181</TotalTime>
  <Words>236</Words>
  <Application>Microsoft Office PowerPoint</Application>
  <PresentationFormat>全屏显示(4:3)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Arial</vt:lpstr>
      <vt:lpstr>宋体</vt:lpstr>
      <vt:lpstr>黑体</vt:lpstr>
      <vt:lpstr>Times New Roman</vt:lpstr>
      <vt:lpstr>英语</vt:lpstr>
      <vt:lpstr>PowerPoint 演示文稿</vt:lpstr>
      <vt:lpstr>What are they doing?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Invitations for party</vt:lpstr>
      <vt:lpstr>PowerPoint 演示文稿</vt:lpstr>
      <vt:lpstr>PowerPoint 演示文稿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1</cp:revision>
  <dcterms:created xsi:type="dcterms:W3CDTF">2005-09-27T08:42:13Z</dcterms:created>
  <dcterms:modified xsi:type="dcterms:W3CDTF">2015-08-12T06:50:07Z</dcterms:modified>
  <cp:category>www.dearedu.com</cp:category>
</cp:coreProperties>
</file>